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2" r:id="rId1"/>
  </p:sldMasterIdLst>
  <p:notesMasterIdLst>
    <p:notesMasterId r:id="rId38"/>
  </p:notesMasterIdLst>
  <p:sldIdLst>
    <p:sldId id="263" r:id="rId2"/>
    <p:sldId id="264" r:id="rId3"/>
    <p:sldId id="265" r:id="rId4"/>
    <p:sldId id="256" r:id="rId5"/>
    <p:sldId id="278" r:id="rId6"/>
    <p:sldId id="279" r:id="rId7"/>
    <p:sldId id="298" r:id="rId8"/>
    <p:sldId id="257" r:id="rId9"/>
    <p:sldId id="275" r:id="rId10"/>
    <p:sldId id="276" r:id="rId11"/>
    <p:sldId id="277" r:id="rId12"/>
    <p:sldId id="280" r:id="rId13"/>
    <p:sldId id="288" r:id="rId14"/>
    <p:sldId id="259" r:id="rId15"/>
    <p:sldId id="282" r:id="rId16"/>
    <p:sldId id="292" r:id="rId17"/>
    <p:sldId id="291" r:id="rId18"/>
    <p:sldId id="293" r:id="rId19"/>
    <p:sldId id="294" r:id="rId20"/>
    <p:sldId id="261" r:id="rId21"/>
    <p:sldId id="295" r:id="rId22"/>
    <p:sldId id="290" r:id="rId23"/>
    <p:sldId id="258" r:id="rId24"/>
    <p:sldId id="260" r:id="rId25"/>
    <p:sldId id="286" r:id="rId26"/>
    <p:sldId id="283" r:id="rId27"/>
    <p:sldId id="289" r:id="rId28"/>
    <p:sldId id="285" r:id="rId29"/>
    <p:sldId id="296" r:id="rId30"/>
    <p:sldId id="262" r:id="rId31"/>
    <p:sldId id="287" r:id="rId32"/>
    <p:sldId id="297" r:id="rId33"/>
    <p:sldId id="267" r:id="rId34"/>
    <p:sldId id="268" r:id="rId35"/>
    <p:sldId id="271" r:id="rId36"/>
    <p:sldId id="274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11" autoAdjust="0"/>
  </p:normalViewPr>
  <p:slideViewPr>
    <p:cSldViewPr>
      <p:cViewPr varScale="1">
        <p:scale>
          <a:sx n="108" d="100"/>
          <a:sy n="108" d="100"/>
        </p:scale>
        <p:origin x="16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ECC48-9A90-4039-8F3C-795AD01C4E4C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DFFB6-90C3-48E4-9673-0B65726D6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9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DFFB6-90C3-48E4-9673-0B65726D67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1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70E5AE-FA0F-4071-AA40-2D760631497C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EAADBD0-7FC1-4996-B638-BE94F6D816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213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31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339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0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34672-EF37-4587-88FB-58A86B8536C9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C5055-584F-4939-AE57-793C3CAF6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34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40FEAD-8D5B-4288-B8D2-DF60660BA804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BDB9-DF02-43DC-BB11-7B9536814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2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4AE5D3-C920-4BA5-888B-FE5A48D56580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4365-AA01-4EB4-BE0B-A7F94FECE5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2C9E1-0AAB-4DEE-96D5-4250929281BE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7CCA722-57F2-42BA-9C87-9D58742AC5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03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BDF3F8-CA9C-4ADE-83AE-145B04EB5517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11D9A0EB-C225-405A-99D3-A72D0837F7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0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F7C61-30EF-412A-AF7C-B9B17E088E6B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6B3902F-3140-41AF-8601-682E87F5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14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40EB5D-4165-496B-9C52-9EB69FA0C699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CFED8-D706-4414-8E76-F2FFA98C5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7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B727B-41B3-4F55-896E-F7C953E497BB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7B15-A299-4E65-A0CE-0ABA9EFFC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25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28E65-3963-41AE-B374-97E4FC80AC56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F8C8-1908-4703-B1B1-5D57DA7DD9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3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D6C444-A92A-4B17-956F-9095C29CC882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2D28014-E7A1-4E93-B995-48CECB35C0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50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2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8333" y="469767"/>
            <a:ext cx="8244408" cy="54726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332 «Березка»</a:t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 № 3</a:t>
            </a:r>
            <a:br>
              <a:rPr lang="ru-RU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«Применение бережливых технологий для оптимизации образовательного процесса в области художественно-эстетического развития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182015"/>
            <a:ext cx="3806586" cy="1534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103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8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9051" r="16401"/>
          <a:stretch/>
        </p:blipFill>
        <p:spPr>
          <a:xfrm rot="5400000">
            <a:off x="1143593" y="3448715"/>
            <a:ext cx="2448272" cy="365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6826" r="2739" b="12976"/>
          <a:stretch/>
        </p:blipFill>
        <p:spPr>
          <a:xfrm>
            <a:off x="4937582" y="1052736"/>
            <a:ext cx="380723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b="9450"/>
          <a:stretch/>
        </p:blipFill>
        <p:spPr>
          <a:xfrm>
            <a:off x="4716016" y="3861048"/>
            <a:ext cx="3882210" cy="283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80890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337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262" y="64460"/>
            <a:ext cx="6589199" cy="809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8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56792"/>
            <a:ext cx="3195228" cy="4260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13" y="3363416"/>
            <a:ext cx="2593851" cy="3458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12639" r="23001"/>
          <a:stretch/>
        </p:blipFill>
        <p:spPr>
          <a:xfrm>
            <a:off x="611560" y="3382801"/>
            <a:ext cx="1929210" cy="321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2" b="6633"/>
          <a:stretch/>
        </p:blipFill>
        <p:spPr>
          <a:xfrm>
            <a:off x="1732905" y="1012006"/>
            <a:ext cx="2509837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234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589199" cy="7886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0668" r="12162" b="8785"/>
          <a:stretch/>
        </p:blipFill>
        <p:spPr>
          <a:xfrm>
            <a:off x="251520" y="995858"/>
            <a:ext cx="3240360" cy="246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0" b="9050"/>
          <a:stretch/>
        </p:blipFill>
        <p:spPr>
          <a:xfrm>
            <a:off x="6300192" y="896504"/>
            <a:ext cx="2376264" cy="266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0600"/>
          <a:stretch/>
        </p:blipFill>
        <p:spPr>
          <a:xfrm>
            <a:off x="3703595" y="2420098"/>
            <a:ext cx="2392736" cy="2076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6887" r="19288" b="15299"/>
          <a:stretch/>
        </p:blipFill>
        <p:spPr>
          <a:xfrm>
            <a:off x="455380" y="3665723"/>
            <a:ext cx="283263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8001"/>
          <a:stretch/>
        </p:blipFill>
        <p:spPr>
          <a:xfrm>
            <a:off x="6266732" y="3758987"/>
            <a:ext cx="2443184" cy="2873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трелка вправо 8"/>
          <p:cNvSpPr/>
          <p:nvPr/>
        </p:nvSpPr>
        <p:spPr>
          <a:xfrm>
            <a:off x="4192560" y="1609962"/>
            <a:ext cx="1650112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192560" y="5661248"/>
            <a:ext cx="1414805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7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0"/>
            <a:ext cx="6589199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11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80"/>
          <a:stretch/>
        </p:blipFill>
        <p:spPr>
          <a:xfrm>
            <a:off x="107504" y="1265086"/>
            <a:ext cx="405572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1524" r="5567" b="17998"/>
          <a:stretch/>
        </p:blipFill>
        <p:spPr>
          <a:xfrm>
            <a:off x="4822166" y="1268785"/>
            <a:ext cx="4299227" cy="242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651"/>
          <a:stretch/>
        </p:blipFill>
        <p:spPr>
          <a:xfrm rot="5400000">
            <a:off x="3181534" y="3510795"/>
            <a:ext cx="2636913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4192560" y="1609962"/>
            <a:ext cx="451448" cy="23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628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803648" y="188640"/>
            <a:ext cx="7315200" cy="91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0"/>
            <a:ext cx="554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группа № 12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 b="19201"/>
          <a:stretch/>
        </p:blipFill>
        <p:spPr>
          <a:xfrm>
            <a:off x="251520" y="1088060"/>
            <a:ext cx="3920306" cy="232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401" r="5113" b="5201"/>
          <a:stretch/>
        </p:blipFill>
        <p:spPr>
          <a:xfrm>
            <a:off x="5076056" y="1019637"/>
            <a:ext cx="3994069" cy="2511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трелка вправо 14"/>
          <p:cNvSpPr/>
          <p:nvPr/>
        </p:nvSpPr>
        <p:spPr>
          <a:xfrm>
            <a:off x="4283968" y="2132856"/>
            <a:ext cx="648072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 r="5169" b="7798"/>
          <a:stretch/>
        </p:blipFill>
        <p:spPr>
          <a:xfrm>
            <a:off x="611560" y="4869160"/>
            <a:ext cx="3865431" cy="170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9838" b="3801"/>
          <a:stretch/>
        </p:blipFill>
        <p:spPr>
          <a:xfrm>
            <a:off x="4967111" y="3695323"/>
            <a:ext cx="4103014" cy="2150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1331640" y="3854277"/>
            <a:ext cx="20882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Изготовление планшета для лепки</a:t>
            </a:r>
            <a:endParaRPr lang="ru-RU" sz="2000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4168" y="5842337"/>
            <a:ext cx="20882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Изготовление планшета для рисования</a:t>
            </a:r>
            <a:endParaRPr lang="ru-RU" sz="2000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24936" cy="65893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 проекта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времени уборки игрушек и подготовка воспитателя к занятию по изобразительной деятельности с применением инструментов бережливых технологий»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35713"/>
              </p:ext>
            </p:extLst>
          </p:nvPr>
        </p:nvGraphicFramePr>
        <p:xfrm>
          <a:off x="395537" y="886315"/>
          <a:ext cx="8748463" cy="5973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92"/>
                <a:gridCol w="1369325"/>
                <a:gridCol w="1255214"/>
                <a:gridCol w="4374232"/>
              </a:tblGrid>
              <a:tr h="3895641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ЛИЦА И РАМКИ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Заказчики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педагоги  МАДОУ, дети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Периметр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МАДОУ д/с №332 «Березка» (групповая комната), рабочие места педагога и воспитанника.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Владелец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заведующий МАДОУ Н.С. Козина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воспитатель МАДОУ д/с №332 Макарова</a:t>
                      </a:r>
                      <a:r>
                        <a:rPr lang="ru-RU" sz="14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воспитатели: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Суконина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Н.К., Гусейнова Г.М.,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Молева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О.В, Чечеткина</a:t>
                      </a:r>
                      <a:r>
                        <a:rPr lang="ru-RU" sz="14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О.В.,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Стародубцева Т.В.,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Изикова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Л.Н., Самарская О.В., Оленева М.Н.,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Караванова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И.А.,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Манаева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Н.Б.,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Уцзнецова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Л.Ю.,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немкина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Э.Ю.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buAutoNum type="arabicPeriod" startAt="2"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ОБОСНОВНИЕ ВЫБОРА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Ключевой риск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Нарушение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СанПин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продолжительности занятий. Нарушение последующих режимных моментов.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1.Бессистемное хранение материалов по изобразительной деятельности (рисованию, лепке, аппликации).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Лишние передвижения из-за не знания куда поставить игры, игрушки, пособия и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т.д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Перестановка оборудования с места на место.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3.Много вопросов о том, куда поставить игровое оборудование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4.Устные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инструкции о правильной расстановке игрового оборудования по центрам активности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5.Нарушение по времени начала и конец занятия.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6.Незавершенность детских творческих работ.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7.Нарушение режима дня.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044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	ЦЕЛИ И ПЛАНОВЫЙ ЭФФЕКТ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СОБЫТИЯ ПРОЕКТА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Старт проекта —14.03.2022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 и определение целевого состояния —14.03.2022-17.03.2022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текущего состояния —21.03.2022-23.03.2022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целевого состояния —23.02.2022-25.03.2022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улучшений —28.03.2022 – 14.04.2022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 — 28.03.2022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результатов и закрытие проектов — 19.04.2022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завершающее совещание - 19.04.2022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74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6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1.Сокращение времени подготовки к занятию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2.Сокращение времени уборки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игрушек за счет картирования, цветной маркировки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15 - 20мин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– 10 мин.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7-10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– 8 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34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99392"/>
            <a:ext cx="6589199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3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9551" r="9401" b="24801"/>
          <a:stretch/>
        </p:blipFill>
        <p:spPr>
          <a:xfrm>
            <a:off x="3059832" y="866948"/>
            <a:ext cx="336263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0120" y="3008954"/>
            <a:ext cx="2952328" cy="393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666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0"/>
            <a:ext cx="6589199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3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224438" y="3822226"/>
            <a:ext cx="451448" cy="23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r="6250"/>
          <a:stretch/>
        </p:blipFill>
        <p:spPr>
          <a:xfrm>
            <a:off x="251520" y="1052736"/>
            <a:ext cx="4752528" cy="427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15350" r="5201" b="5900"/>
          <a:stretch/>
        </p:blipFill>
        <p:spPr>
          <a:xfrm>
            <a:off x="5148064" y="2060848"/>
            <a:ext cx="3883709" cy="4481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853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0"/>
            <a:ext cx="6589199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3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224438" y="3822226"/>
            <a:ext cx="451448" cy="23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6901"/>
          <a:stretch/>
        </p:blipFill>
        <p:spPr>
          <a:xfrm>
            <a:off x="251520" y="2564904"/>
            <a:ext cx="3817299" cy="277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0" b="6951"/>
          <a:stretch/>
        </p:blipFill>
        <p:spPr>
          <a:xfrm>
            <a:off x="4860032" y="1052736"/>
            <a:ext cx="3839354" cy="263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3"/>
          <a:stretch/>
        </p:blipFill>
        <p:spPr>
          <a:xfrm>
            <a:off x="4909070" y="3875136"/>
            <a:ext cx="3799582" cy="283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895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415" y="0"/>
            <a:ext cx="6589199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3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231283" y="3383009"/>
            <a:ext cx="451448" cy="23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r="28923"/>
          <a:stretch/>
        </p:blipFill>
        <p:spPr>
          <a:xfrm>
            <a:off x="147000" y="1196184"/>
            <a:ext cx="4016263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r="16138" b="3800"/>
          <a:stretch/>
        </p:blipFill>
        <p:spPr>
          <a:xfrm>
            <a:off x="4750751" y="2204864"/>
            <a:ext cx="4307823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12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accent2">
                <a:lumMod val="20000"/>
                <a:lumOff val="80000"/>
              </a:schemeClr>
            </a:gs>
            <a:gs pos="99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5559"/>
            <a:ext cx="4752528" cy="1224467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</a:t>
            </a:r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дня:</a:t>
            </a:r>
            <a:endParaRPr lang="ru-RU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604448" cy="54722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 выполнении решений предыдущего педагогического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Зам.зав.по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ВМР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из опыта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подготовки воспитателя к занятию по изобразительной деятельности»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Сыропятова М.Ю.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времени уборки игрушек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подготовка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к занятию по изобразительной деятельности с применением инструментов бережливых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технологий»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Е.А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времени уборки игрушек в уголке художественно-эстетической деятельности»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Стародубцева Т.В.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времени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инструктора к занятиям с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инструментов бережливых технологий при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метода цветной маркировки»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Д.М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уголков художественно-эстетической  деятельности в соответствии с содержанием материала по ОП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Анализ наглядной информации для родителей в группе по теме педагогического совета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Зам.зав.по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ВМР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(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(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Ю.В.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Принятие проекта решения педагогического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470" y="332656"/>
            <a:ext cx="965892" cy="79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834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573"/>
            <a:ext cx="7762056" cy="9195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 </a:t>
            </a:r>
            <a:endParaRPr lang="ru-RU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000" r="3800" b="13251"/>
          <a:stretch/>
        </p:blipFill>
        <p:spPr>
          <a:xfrm>
            <a:off x="107504" y="1268760"/>
            <a:ext cx="3024336" cy="3780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r="3925"/>
          <a:stretch/>
        </p:blipFill>
        <p:spPr>
          <a:xfrm>
            <a:off x="5759623" y="3158970"/>
            <a:ext cx="3384376" cy="325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7801" b="5900"/>
          <a:stretch/>
        </p:blipFill>
        <p:spPr>
          <a:xfrm>
            <a:off x="3276615" y="1700808"/>
            <a:ext cx="2338233" cy="410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61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573"/>
            <a:ext cx="7762056" cy="9195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 </a:t>
            </a:r>
            <a:endParaRPr lang="ru-RU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2401" b="6951"/>
          <a:stretch/>
        </p:blipFill>
        <p:spPr>
          <a:xfrm>
            <a:off x="6457724" y="3356992"/>
            <a:ext cx="2666942" cy="3289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5433840" y="1052736"/>
            <a:ext cx="2759443" cy="326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4851" r="5201" b="3800"/>
          <a:stretch/>
        </p:blipFill>
        <p:spPr>
          <a:xfrm>
            <a:off x="107504" y="847142"/>
            <a:ext cx="2629998" cy="346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9401" b="1700"/>
          <a:stretch/>
        </p:blipFill>
        <p:spPr>
          <a:xfrm>
            <a:off x="2451727" y="3158724"/>
            <a:ext cx="2982113" cy="3686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трелка вправо 9"/>
          <p:cNvSpPr/>
          <p:nvPr/>
        </p:nvSpPr>
        <p:spPr>
          <a:xfrm>
            <a:off x="1835696" y="4884528"/>
            <a:ext cx="451448" cy="234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3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243408"/>
            <a:ext cx="8424936" cy="91958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 проекта «Оптимизация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уборки игрушек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художественно-эстетической деятельности»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709736"/>
              </p:ext>
            </p:extLst>
          </p:nvPr>
        </p:nvGraphicFramePr>
        <p:xfrm>
          <a:off x="395537" y="676173"/>
          <a:ext cx="8748463" cy="6139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92"/>
                <a:gridCol w="1369325"/>
                <a:gridCol w="1255214"/>
                <a:gridCol w="4374232"/>
              </a:tblGrid>
              <a:tr h="3861874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ЛИЦА И РАМКИ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Заказчики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педагоги  МАДОУ, дети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Периметр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МАДОУ д/с №332 «Березка» (групповая комната), рабочие места педагога и воспитанника.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Владелец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заведующий МАДОУ Н.С. Козина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воспитатель МАДОУ д/с №332 Макарова</a:t>
                      </a:r>
                      <a:r>
                        <a:rPr lang="ru-RU" sz="14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воспитатели: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Суконина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Н.К., Гусейнова Г.М.,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Молева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О.В, Чечеткина</a:t>
                      </a:r>
                      <a:r>
                        <a:rPr lang="ru-RU" sz="14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О.В.,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Стародубцева Т.В.,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Изикова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Л.Н., Самарская О.В., Оленева М.Н.,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Караванова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И.А.,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Манаева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Н.Б.,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Уцзнецова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Л.Ю.,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немкина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Э.Ю.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buAutoNum type="arabicPeriod" startAt="2"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ОБОСНОВНИЕ ВЫБОРА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Ключевой риск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Нарушение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СанПин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продолжительности занятий. Нарушение последующих режимных моментов.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1.Бессистемное хранение материалов по изобразительной деятельности (рисованию, лепке, аппликации).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Лишние передвижения из-за не знания куда поставить игры, игрушки, пособия и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т.д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Перестановка оборудования с места на место.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3.Много вопросов о том, куда поставить игровое оборудование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4.Устные</a:t>
                      </a:r>
                      <a:r>
                        <a:rPr lang="ru-RU" sz="14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инструкции о правильной расстановке игрового оборудования по центрам активности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5.Нарушение по времени начала и конец занятия.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6.Незавершенность детских творческих работ.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7.Нарушение режима дня.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42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	ЦЕЛИ И ПЛАНОВЫЙ ЭФФЕКТ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СОБЫТИЯ ПРОЕКТА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Старт проекта —14.03.2022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 и определение целевого состояния —14.03.2022-17.03.2022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текущего состояния —21.03.2022-23.03.2022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целевого состояния —23.02.2022-25.03.2022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улучшений —28.03.2022 – 14.04.2022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 — 28.03.2022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результатов и закрытие проектов — 19.04.2022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завершающее совещание - 19.04.2022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4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45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1.Сокращение времени подготовки к занятию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2.Сокращение времени уборки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игрушек за счет картирования, цветной маркировки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15 - 20мин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– 10 мин.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7-10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– 8 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737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40000"/>
                <a:lumOff val="6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166428" y="-80100"/>
            <a:ext cx="7315200" cy="91958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7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0" r="4801" b="20201"/>
          <a:stretch/>
        </p:blipFill>
        <p:spPr>
          <a:xfrm>
            <a:off x="5508104" y="839481"/>
            <a:ext cx="3096344" cy="2458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23394"/>
          <a:stretch/>
        </p:blipFill>
        <p:spPr>
          <a:xfrm>
            <a:off x="1043608" y="867855"/>
            <a:ext cx="3240360" cy="2510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Стрелка вправо 11"/>
          <p:cNvSpPr/>
          <p:nvPr/>
        </p:nvSpPr>
        <p:spPr>
          <a:xfrm>
            <a:off x="4499992" y="2420888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343214" y="4934460"/>
            <a:ext cx="1105643" cy="368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3"/>
          <a:stretch/>
        </p:blipFill>
        <p:spPr>
          <a:xfrm>
            <a:off x="5694475" y="3493561"/>
            <a:ext cx="2723601" cy="324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14300" r="13201" b="19914"/>
          <a:stretch/>
        </p:blipFill>
        <p:spPr>
          <a:xfrm>
            <a:off x="1389697" y="3580258"/>
            <a:ext cx="2798932" cy="3076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56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-99392"/>
            <a:ext cx="7315200" cy="91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10445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5169866" y="1261038"/>
            <a:ext cx="39126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5169865" y="4305065"/>
            <a:ext cx="3912699" cy="239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трелка вправо 13"/>
          <p:cNvSpPr/>
          <p:nvPr/>
        </p:nvSpPr>
        <p:spPr>
          <a:xfrm>
            <a:off x="4402881" y="4077072"/>
            <a:ext cx="648072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907704" y="0"/>
            <a:ext cx="6589199" cy="780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r="18500"/>
          <a:stretch/>
        </p:blipFill>
        <p:spPr>
          <a:xfrm>
            <a:off x="899592" y="908720"/>
            <a:ext cx="3338630" cy="267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4654" r="23225" b="6273"/>
          <a:stretch/>
        </p:blipFill>
        <p:spPr>
          <a:xfrm>
            <a:off x="5364088" y="908946"/>
            <a:ext cx="3341566" cy="262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b="24801"/>
          <a:stretch/>
        </p:blipFill>
        <p:spPr>
          <a:xfrm>
            <a:off x="1331640" y="3717032"/>
            <a:ext cx="2754930" cy="3033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0101"/>
          <a:stretch/>
        </p:blipFill>
        <p:spPr>
          <a:xfrm>
            <a:off x="5580112" y="3717032"/>
            <a:ext cx="253803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трелка вправо 8"/>
          <p:cNvSpPr/>
          <p:nvPr/>
        </p:nvSpPr>
        <p:spPr>
          <a:xfrm>
            <a:off x="4477119" y="2107707"/>
            <a:ext cx="648072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423091" y="5001207"/>
            <a:ext cx="918478" cy="227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31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7906" r="2750" b="16192"/>
          <a:stretch/>
        </p:blipFill>
        <p:spPr>
          <a:xfrm>
            <a:off x="1156978" y="874722"/>
            <a:ext cx="3080084" cy="197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 b="13863"/>
          <a:stretch/>
        </p:blipFill>
        <p:spPr>
          <a:xfrm>
            <a:off x="179512" y="3028997"/>
            <a:ext cx="3128913" cy="1760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897" b="41201"/>
          <a:stretch/>
        </p:blipFill>
        <p:spPr>
          <a:xfrm>
            <a:off x="395536" y="4972551"/>
            <a:ext cx="3272320" cy="1801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7451" b="25850"/>
          <a:stretch/>
        </p:blipFill>
        <p:spPr>
          <a:xfrm>
            <a:off x="4427984" y="3048544"/>
            <a:ext cx="4059391" cy="1775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051" b="37400"/>
          <a:stretch/>
        </p:blipFill>
        <p:spPr>
          <a:xfrm>
            <a:off x="5464472" y="874722"/>
            <a:ext cx="3652382" cy="197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00"/>
          <a:stretch/>
        </p:blipFill>
        <p:spPr>
          <a:xfrm>
            <a:off x="4544995" y="5026171"/>
            <a:ext cx="4555246" cy="1747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Стрелка вправо 9"/>
          <p:cNvSpPr/>
          <p:nvPr/>
        </p:nvSpPr>
        <p:spPr>
          <a:xfrm>
            <a:off x="4518227" y="1706652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492773" y="3648041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843590" y="5841483"/>
            <a:ext cx="558722" cy="265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2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9040"/>
            <a:ext cx="65892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3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20075" b="12201"/>
          <a:stretch/>
        </p:blipFill>
        <p:spPr>
          <a:xfrm>
            <a:off x="107504" y="1124744"/>
            <a:ext cx="3960440" cy="2614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5113" b="19551"/>
          <a:stretch/>
        </p:blipFill>
        <p:spPr>
          <a:xfrm>
            <a:off x="4984188" y="1124744"/>
            <a:ext cx="4159812" cy="267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9000" r="6602" b="2750"/>
          <a:stretch/>
        </p:blipFill>
        <p:spPr>
          <a:xfrm>
            <a:off x="1115616" y="4040413"/>
            <a:ext cx="2713084" cy="275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36750" r="10402" b="2351"/>
          <a:stretch/>
        </p:blipFill>
        <p:spPr>
          <a:xfrm>
            <a:off x="5580112" y="4005064"/>
            <a:ext cx="2838942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4211960" y="2132856"/>
            <a:ext cx="667932" cy="218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483848" y="5274135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5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424936" cy="91958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 проекта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времени подготовки физического инструктора к занятиям с применением инструментов бережливых технологий при помощи метода цветной маркировки»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02224"/>
              </p:ext>
            </p:extLst>
          </p:nvPr>
        </p:nvGraphicFramePr>
        <p:xfrm>
          <a:off x="395536" y="1124744"/>
          <a:ext cx="8748463" cy="562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92"/>
                <a:gridCol w="1369325"/>
                <a:gridCol w="1255214"/>
                <a:gridCol w="4374232"/>
              </a:tblGrid>
              <a:tr h="3040860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ЛИЦА И РАМКИ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Заказчики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педагоги  МАДОУ, дети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Периметр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МАДОУ д/с №332 «Березка» (кабинет, помещение), рабочие места педагога </a:t>
                      </a: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Владелец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заведующий МАДОУ Н.С. Козина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воспитатель МАДОУ д/с №332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Д.М.Лучникова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специалисты: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Д.М.Лучникова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Н.В.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Камбаратова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А.Б.Усанина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С.Н.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Алифанова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buAutoNum type="arabicPeriod" startAt="2"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ОБОСНОВНИЕ ВЫБОРА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Ключевой риск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Нарушение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СанПин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продолжительности занятий. Нарушение последующих режимных моментов.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1.Неорганизованное хранение материалов, инвентаря для занятий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Отсутствие визуализации</a:t>
                      </a:r>
                    </a:p>
                    <a:p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Излишние движения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Излишняя транспортировка (перекладывание с места на место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5.Нарушение по времени начала и конец занятия.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748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	ЦЕЛИ И ПЛАНОВЫЙ ЭФФЕКТ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СОБЫТИЯ ПРОЕКТА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Старт проекта —14.03.2022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 и определение целевого состояния —14.03.2022-17.03.2022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текущего состояния —21.03.2022-23.03.2022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целевого состояния —23.02.2022-25.03.2022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улучшений —28.03.2022 – 14.04.2022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 — 28.03.2022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результатов и закрытие проектов — 19.04.2022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завершающее совещание - 19.04.2022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560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2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1.Сокращение времени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движения на поиск материалов, инвентаря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2.Сокращение времени на подготовку инвентаря и уборку после занятия инвентаря в спортивном зале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мин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742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46230" y="-100072"/>
            <a:ext cx="7762056" cy="1063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 физической культуры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270123" y="3545373"/>
            <a:ext cx="473508" cy="240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3250" r="7475" b="20601"/>
          <a:stretch/>
        </p:blipFill>
        <p:spPr>
          <a:xfrm>
            <a:off x="107504" y="4869160"/>
            <a:ext cx="3179781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5250" r="7075" b="11801"/>
          <a:stretch/>
        </p:blipFill>
        <p:spPr>
          <a:xfrm>
            <a:off x="2994812" y="4005064"/>
            <a:ext cx="3264892" cy="2528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" r="8263" b="16990"/>
          <a:stretch/>
        </p:blipFill>
        <p:spPr>
          <a:xfrm>
            <a:off x="2627784" y="963525"/>
            <a:ext cx="4418622" cy="246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0" y="3573453"/>
            <a:ext cx="2789633" cy="2090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40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876" y="868427"/>
            <a:ext cx="7866072" cy="12930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педагогического совета № 2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024" y="1916832"/>
            <a:ext cx="8784976" cy="447480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1.Изготовить дидактические игры с природным содержанием гр. 3,10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(Ответственные воспитатели. Срок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10.12.2021г. 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2.Изготовить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теме гр. 10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(Ответственные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воспитатели.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10.12.2021г.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5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3.Ежедневно планировать ознакомление детей с миром природы по средствам дидактических игр.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(Ответственные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воспитатели.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постоянно)                          </a:t>
            </a:r>
            <a:endParaRPr lang="ru-RU" sz="5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4.В работе с родителями ежемесячно планировать сезонные консультации.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(Ответственные </a:t>
            </a:r>
            <a:r>
              <a:rPr lang="ru-RU" sz="5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воспитатели. </a:t>
            </a:r>
            <a:r>
              <a:rPr lang="ru-RU" sz="5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постоянно)</a:t>
            </a:r>
            <a:endParaRPr lang="ru-RU" sz="56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61439"/>
            <a:ext cx="864096" cy="70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91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-17667"/>
            <a:ext cx="7762056" cy="1063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2" y="2276872"/>
            <a:ext cx="399593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21" y="1132142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8807" b="27951"/>
          <a:stretch/>
        </p:blipFill>
        <p:spPr>
          <a:xfrm>
            <a:off x="5523158" y="4047155"/>
            <a:ext cx="2937520" cy="2666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Стрелка вправо 17"/>
          <p:cNvSpPr/>
          <p:nvPr/>
        </p:nvSpPr>
        <p:spPr>
          <a:xfrm>
            <a:off x="4461828" y="3796438"/>
            <a:ext cx="625509" cy="280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8519"/>
          <a:stretch/>
        </p:blipFill>
        <p:spPr>
          <a:xfrm>
            <a:off x="740872" y="773556"/>
            <a:ext cx="173799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619672" y="0"/>
            <a:ext cx="6589199" cy="996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учителя-дефектолога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23751" r="-2066" b="22700"/>
          <a:stretch/>
        </p:blipFill>
        <p:spPr>
          <a:xfrm>
            <a:off x="6156176" y="2249720"/>
            <a:ext cx="290725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/>
          <a:stretch/>
        </p:blipFill>
        <p:spPr>
          <a:xfrm>
            <a:off x="611560" y="4132435"/>
            <a:ext cx="5244149" cy="258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22609" b="15350"/>
          <a:stretch/>
        </p:blipFill>
        <p:spPr>
          <a:xfrm>
            <a:off x="3707904" y="1183879"/>
            <a:ext cx="1800200" cy="276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034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619672" y="-315416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учителя-логопеда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5350" r="3800" b="6951"/>
          <a:stretch/>
        </p:blipFill>
        <p:spPr>
          <a:xfrm>
            <a:off x="323528" y="1268760"/>
            <a:ext cx="432048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22700" b="21650"/>
          <a:stretch/>
        </p:blipFill>
        <p:spPr>
          <a:xfrm>
            <a:off x="4860032" y="2420888"/>
            <a:ext cx="413243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34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115616" y="5373216"/>
            <a:ext cx="7966724" cy="14401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63688" y="3356992"/>
            <a:ext cx="7234119" cy="1512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3876" y="1532500"/>
            <a:ext cx="8748464" cy="1477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378" y="0"/>
            <a:ext cx="8280920" cy="14236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анкетирования педагогов</a:t>
            </a:r>
            <a:endParaRPr lang="ru-RU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732150"/>
            <a:ext cx="978206" cy="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1486" y="1486285"/>
            <a:ext cx="86363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что такое "Бережливые технологии"?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временем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       (20 педагогов)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64.5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                                           (11 педагогов )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35.5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затраты педагога для реализации программы обучения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педагогов)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0.0%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3381519"/>
            <a:ext cx="7633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считаете, "Бережливые технологии дают возможность сделать образовательный процесс наиболее эффективным?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                                             (29 педагогов)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93.5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                                           (1 педагог)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Затрудняюсь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ответом            (1 педагог)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5445224"/>
            <a:ext cx="83767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чему способствует использование "Бережливые технологии"?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рабочего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                    (23 педагогов)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54.8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                    (13 педагогов)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расходов и временных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затрат     (6 педагогов)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14.3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70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1331640" y="4591895"/>
            <a:ext cx="5256584" cy="13259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0849" y="3027453"/>
            <a:ext cx="6768752" cy="1272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7425" y="1696635"/>
            <a:ext cx="7056784" cy="11233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274940"/>
            <a:ext cx="8604448" cy="170080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езультаты </a:t>
            </a:r>
            <a:r>
              <a:rPr lang="ru-RU" sz="4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анкетирования </a:t>
            </a:r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4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01598"/>
            <a:ext cx="6993998" cy="67368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алгоритмы одевания и умывания 87,1 % воспитанников</a:t>
            </a:r>
          </a:p>
          <a:p>
            <a:pPr>
              <a:lnSpc>
                <a:spcPct val="100000"/>
              </a:lnSpc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1042917"/>
            <a:ext cx="936104" cy="76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11760" y="3164682"/>
            <a:ext cx="6606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Большая часть обучающихся 140 детей – 71% поддерживают чистоту в своих шкафчиках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4839366"/>
            <a:ext cx="5212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73,8% детей бережно относятся к игрушкам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05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116632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916832"/>
            <a:ext cx="7992888" cy="456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AutoNum type="arabicPeriod"/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Продолжить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работу по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внедрению в РППС инструментов бережливого производства в ДОУ</a:t>
            </a: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старший воспитатель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постоянно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AutoNum type="arabicPeriod" startAt="2"/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планах </a:t>
            </a:r>
            <a:r>
              <a:rPr lang="ru-RU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-образовательной работы планировать мероприятия по ознакомлению дошкольников с бережливыми технологиями</a:t>
            </a: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воспитатели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постоянно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AutoNum type="arabicPeriod" startAt="3"/>
            </a:pP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Оптимизировать процесс музыкальной деятельности с применением бережливого производства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музыкальный руководитель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Сроки: до 23.05.2022г.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Включить в план </a:t>
            </a:r>
            <a:r>
              <a:rPr lang="ru-RU" sz="14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</a:t>
            </a: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-образовательной работы на 2022-2023 учебный год задачу по сохранению и укреплению физического здоровья детей и их безопасности с применением инструментов  бережливых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технологий</a:t>
            </a: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заведующего по ВМР, старший воспитатель </a:t>
            </a:r>
          </a:p>
          <a:p>
            <a:pPr algn="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26.05.2022г.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25" t="24940" r="30378"/>
          <a:stretch/>
        </p:blipFill>
        <p:spPr>
          <a:xfrm>
            <a:off x="7668344" y="342225"/>
            <a:ext cx="1273331" cy="10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7315200" cy="299374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всем за проделанную работу!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404" t="-4289" r="10368" b="20654"/>
          <a:stretch/>
        </p:blipFill>
        <p:spPr>
          <a:xfrm>
            <a:off x="3131840" y="4365104"/>
            <a:ext cx="4176464" cy="1906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60648"/>
            <a:ext cx="2592287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469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557554" y="1618706"/>
            <a:ext cx="8388932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92569" y="60574"/>
            <a:ext cx="8118902" cy="133120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««Применение бережливых технологий для оптимизации образовательного процесса в области художественно-эстетического развития</a:t>
            </a: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3270" y="2709732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бережливых технологий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и помещения ДОУ (внутренняя и внешняя навигация)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кабинет (оптимизация работы на МФУ, стандартизация документов)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художественно-эстетической деятельности в разных возрастных группах 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применением: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маркировки – младшие группы,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теней- старшие группы, изготовление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планшетов – подготовительные группы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855" y="171957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Сокращение затраченного времени на подготовку к образовательной деятельности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568951" cy="9807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проекта «Оптимизация </a:t>
            </a:r>
            <a:r>
              <a:rPr lang="ru-RU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навигации детского сада»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700808"/>
            <a:ext cx="6591985" cy="377762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339514"/>
              </p:ext>
            </p:extLst>
          </p:nvPr>
        </p:nvGraphicFramePr>
        <p:xfrm>
          <a:off x="683568" y="980728"/>
          <a:ext cx="8280920" cy="576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296144"/>
                <a:gridCol w="1188132"/>
                <a:gridCol w="4140460"/>
              </a:tblGrid>
              <a:tr h="3384376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ЛИЦА И РАМКИ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Заказчики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родители (законные представители)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Периметр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МАДОУ д/с №332 «Березка»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Владелец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заведующий МАДОУ Н.С. Козина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ст. воспитатель МАДОУ д/с №332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Ю.В.Гладченко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проекта</a:t>
                      </a:r>
                      <a:r>
                        <a:rPr lang="ru-RU" sz="1400" b="0" i="1" u="sng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400" b="0" i="0" u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заведующий </a:t>
                      </a:r>
                      <a:r>
                        <a:rPr lang="ru-RU" sz="1400" b="0" i="0" u="none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Н.С.Козина</a:t>
                      </a:r>
                      <a:r>
                        <a:rPr lang="ru-RU" sz="1400" b="0" i="0" u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ст. воспитатель. Ю.В. Гладченко, </a:t>
                      </a:r>
                      <a:r>
                        <a:rPr lang="ru-RU" sz="1400" b="0" i="0" u="none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зам.зав</a:t>
                      </a:r>
                      <a:r>
                        <a:rPr lang="ru-RU" sz="1400" b="0" i="0" u="non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По ВМР Н.В. </a:t>
                      </a:r>
                      <a:r>
                        <a:rPr lang="ru-RU" sz="1400" b="0" i="0" u="none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Лучникова</a:t>
                      </a:r>
                      <a:endParaRPr lang="ru-RU" sz="1800" b="0" i="0" u="non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buAutoNum type="arabicPeriod" startAt="2"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ОБОСНОВНИЕ ВЫБОРА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Ключевой риск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— Не рациональный расход времени родителей и посетителей МАДОУ при поиске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нужного помещения и специалиста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Проблемы: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1.Отсутствуют указатели направления движения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2.Незнание</a:t>
                      </a:r>
                      <a:r>
                        <a:rPr lang="ru-RU" sz="14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родителей и посетителей здания детского сада</a:t>
                      </a:r>
                      <a:endParaRPr lang="ru-RU" sz="1400" b="0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Невнимательность родителей при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обходе здания.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4.Отсутствие навигации в здании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детского сада.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	ЦЕЛИ И ПЛАНОВЫЙ ЭФФЕКТ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СОБЫТИЯ ПРОЕКТА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Старт проекта —17.02.2022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 и определение целевого состояния —17.02.2022-20.02.2022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текущего состояния —21.02.2022-23.02.2022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целевого состояния —24.02.2022-27.02.2022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улучшений —01.03.2022 – 11.04.2022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 — 11.04.2022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результатов и закрытие проектов — 29.04.2022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завершающее совещание - 29.04.2022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3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1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Уменьшение времени родителей и посетителей при поиске нужных помещений и специалистов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15 - 20мин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– 8 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2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макетов навигации </a:t>
            </a:r>
            <a:b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</a:t>
            </a:r>
            <a:endParaRPr lang="ru-RU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3" r="39994" b="1926"/>
          <a:stretch/>
        </p:blipFill>
        <p:spPr>
          <a:xfrm>
            <a:off x="3089501" y="1487426"/>
            <a:ext cx="3288715" cy="492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0" t="17406" r="41200" b="14798"/>
          <a:stretch/>
        </p:blipFill>
        <p:spPr>
          <a:xfrm>
            <a:off x="6531167" y="1211466"/>
            <a:ext cx="2525819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6" t="6452" r="2476" b="3731"/>
          <a:stretch/>
        </p:blipFill>
        <p:spPr>
          <a:xfrm>
            <a:off x="356812" y="791173"/>
            <a:ext cx="2404631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2649345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449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5207241" cy="4036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27584" y="188640"/>
            <a:ext cx="7886700" cy="682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71052"/>
            <a:ext cx="2492284" cy="572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472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-99392"/>
            <a:ext cx="8424936" cy="91958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арта проекта «Оптимизация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воспитателя к занятию по изобразительной деятельности»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36202"/>
              </p:ext>
            </p:extLst>
          </p:nvPr>
        </p:nvGraphicFramePr>
        <p:xfrm>
          <a:off x="683568" y="1052736"/>
          <a:ext cx="8280920" cy="576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296144"/>
                <a:gridCol w="1188132"/>
                <a:gridCol w="4140460"/>
              </a:tblGrid>
              <a:tr h="3384376">
                <a:tc gridSpan="3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ВОВЛЕЧЕННЫЕ ЛИЦА И РАМКИ 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Заказчики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педагоги  МАДОУ, дети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Периметр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МАДОУ д/с №332 «Березка» (групповая комната), рабочие места педагога и воспитанника.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Владелец процесса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заведующий МАДОУ Н.С. Козина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 воспитатель МАДОУ д/с №332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М.Ю.Сыропятова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i="1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Команда проекта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—</a:t>
                      </a:r>
                      <a:r>
                        <a:rPr lang="ru-RU" sz="1800" b="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воспитатели: Сыропятова М.Ю.,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Вострякова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Т.В., Калашникова А.Л.,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недоросткова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Н.С.,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Жамалова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И.Г., </a:t>
                      </a:r>
                      <a:r>
                        <a:rPr lang="ru-RU" sz="1400" b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Долинина</a:t>
                      </a:r>
                      <a:r>
                        <a:rPr lang="ru-RU" sz="14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buAutoNum type="arabicPeriod" startAt="2"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ОБОСНОВНИЕ ВЫБОРА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Ключевой риск — Нарушение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СанПин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 продолжительности занятий. Нарушение последующих режимных моментов.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1.Бессистемное хранение материалов по изобразительной деятельности (рисованию, лепке, аппликации).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2.Лишние перемещения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3.Не рациональное размещение на столе, большие потери времени при подготовке к занятию.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4.Нарушение по времени начала и конец занятия.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5.Незавершенность детских творческих работ.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6.Хаотичное размещение материала после занятия.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7.Нарушение режима дня.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	ЦЕЛИ И ПЛАНОВЫЙ ЭФФЕКТ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СОБЫТИЯ ПРОЕКТА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Старт проекта —14.03.2022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Диагностика и определение целевого состояния —14.03.2022-17.03.2022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текущего состояния —21.03.2022-23.03.2022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карты целевого состояния —23.02.2022-25.03.2022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улучшений —28.03.2022 – 14.04.2022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 — 28.03.2022</a:t>
                      </a:r>
                    </a:p>
                    <a:p>
                      <a:pPr lvl="0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результатов и закрытие проектов — 19.04.2022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завершающее совещание - 19.04.2022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31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Целевой показатель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1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1.Сокращение времени подготовки к занятию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2.Сокращение времени уборки материала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3.Сокращение количества ошибок при подготовке к занятию.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15 - 20мин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– 10 мин.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7-10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– 8 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ошибок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588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633" y="0"/>
            <a:ext cx="7886700" cy="6824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 </a:t>
            </a:r>
            <a:b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и После) группа №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27951"/>
          <a:stretch/>
        </p:blipFill>
        <p:spPr>
          <a:xfrm>
            <a:off x="1590610" y="998244"/>
            <a:ext cx="326571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5201" b="22700"/>
          <a:stretch/>
        </p:blipFill>
        <p:spPr>
          <a:xfrm>
            <a:off x="539552" y="4005918"/>
            <a:ext cx="3500006" cy="273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9051"/>
          <a:stretch/>
        </p:blipFill>
        <p:spPr>
          <a:xfrm>
            <a:off x="5508104" y="946884"/>
            <a:ext cx="2767236" cy="2983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1150" r="2750" b="4851"/>
          <a:stretch/>
        </p:blipFill>
        <p:spPr>
          <a:xfrm flipV="1">
            <a:off x="4644008" y="4043488"/>
            <a:ext cx="399644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36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11698</TotalTime>
  <Words>1811</Words>
  <Application>Microsoft Office PowerPoint</Application>
  <PresentationFormat>Экран (4:3)</PresentationFormat>
  <Paragraphs>300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</vt:lpstr>
      <vt:lpstr>Century Gothic</vt:lpstr>
      <vt:lpstr>Times New Roman</vt:lpstr>
      <vt:lpstr>Wingdings 3</vt:lpstr>
      <vt:lpstr>Легкий дым</vt:lpstr>
      <vt:lpstr>                    МАДОУ «Детский сад № 332 «Березка»  ПЕДАГОГИЧЕСКИЙ СОВЕТ № 3   «Применение бережливых технологий для оптимизации образовательного процесса в области художественно-эстетического развития»  </vt:lpstr>
      <vt:lpstr>Повестка дня:</vt:lpstr>
      <vt:lpstr>Решение педагогического совета № 2</vt:lpstr>
      <vt:lpstr>Проект ««Применение бережливых технологий для оптимизации образовательного процесса в области художественно-эстетического развития»</vt:lpstr>
      <vt:lpstr>Карта проекта «Оптимизация навигации детского сада»</vt:lpstr>
      <vt:lpstr>Создание макетов навигации  детского сада</vt:lpstr>
      <vt:lpstr>Презентация PowerPoint</vt:lpstr>
      <vt:lpstr> Карта проекта «Оптимизация процесса подготовки воспитателя к занятию по изобразительной деятельности»</vt:lpstr>
      <vt:lpstr>Достигнутые результаты  (До и После) группа № 8</vt:lpstr>
      <vt:lpstr>Достигнутые результаты  (До и После) группа № 8</vt:lpstr>
      <vt:lpstr>Достигнутые результаты  (До и После) группа № 8</vt:lpstr>
      <vt:lpstr>Достигнутые результаты  (До и После) группа № 11 </vt:lpstr>
      <vt:lpstr>Достигнутые результаты  (До и После) группа № 11 </vt:lpstr>
      <vt:lpstr>Презентация PowerPoint</vt:lpstr>
      <vt:lpstr> Карта проекта «Оптимизация времени уборки игрушек и подготовка воспитателя к занятию по изобразительной деятельности с применением инструментов бережливых технологий»</vt:lpstr>
      <vt:lpstr>Достигнутые результаты  (До и После) группа № 3 </vt:lpstr>
      <vt:lpstr>Достигнутые результаты  (До и После) группа № 3 </vt:lpstr>
      <vt:lpstr>Достигнутые результаты  (До и После) группа № 3 </vt:lpstr>
      <vt:lpstr>Достигнутые результаты  (До и После) группа № 3 </vt:lpstr>
      <vt:lpstr>Достигнутые результаты  (До и После) группа №4 </vt:lpstr>
      <vt:lpstr>Достигнутые результаты  (До и После) группа №6 </vt:lpstr>
      <vt:lpstr> Карта проекта «Оптимизация процесса уборки игрушек в уголке художественно-эстетической деятельности»</vt:lpstr>
      <vt:lpstr>Достигнутые результаты  (До и После) группа № 7</vt:lpstr>
      <vt:lpstr>Презентация PowerPoint</vt:lpstr>
      <vt:lpstr>Достигнутые результаты  (До и После) группа № 10</vt:lpstr>
      <vt:lpstr>Достигнутые результаты  (До и После) группа № 1 </vt:lpstr>
      <vt:lpstr>Достигнутые результаты  (До и После) группа № 2 </vt:lpstr>
      <vt:lpstr> Карта проекта «Оптимизация времени подготовки физического инструктора к занятиям с применением инструментов бережливых технологий при помощи метода цветной маркировки»</vt:lpstr>
      <vt:lpstr>Презентация PowerPoint</vt:lpstr>
      <vt:lpstr>Презентация PowerPoint</vt:lpstr>
      <vt:lpstr>Достигнутые результаты  (До и После)  кабинет учителя-дефектолога</vt:lpstr>
      <vt:lpstr>Достигнутые результаты  кабинет учителя-логопеда</vt:lpstr>
      <vt:lpstr>Результаты анкетирования педагогов</vt:lpstr>
      <vt:lpstr>Результаты анкетирования  детей</vt:lpstr>
      <vt:lpstr>ПРОЕКТ РЕШЕНИЯ  ПЕДАГОГИЧЕСКОГО СОВЕТА</vt:lpstr>
      <vt:lpstr>Спасибо всем за проделанную работу!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Уголки групп по нравственно-патриотическому воспитанию</dc:title>
  <dc:creator>1</dc:creator>
  <cp:lastModifiedBy>1</cp:lastModifiedBy>
  <cp:revision>101</cp:revision>
  <dcterms:created xsi:type="dcterms:W3CDTF">2021-03-31T06:27:31Z</dcterms:created>
  <dcterms:modified xsi:type="dcterms:W3CDTF">2022-05-17T05:27:22Z</dcterms:modified>
</cp:coreProperties>
</file>