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6" r:id="rId6"/>
    <p:sldId id="265" r:id="rId7"/>
    <p:sldId id="264" r:id="rId8"/>
    <p:sldId id="262" r:id="rId9"/>
    <p:sldId id="258" r:id="rId10"/>
    <p:sldId id="261" r:id="rId11"/>
    <p:sldId id="260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957"/>
    <a:srgbClr val="66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1301033464566935"/>
          <c:y val="9.375000000000004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2012 года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Нихкий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rgbClr val="66FFFF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1301033464566946"/>
          <c:y val="9.375000000000006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Март 2012 года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rgbClr val="66FFFF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2DB84-13A4-4285-8108-B283231DBA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1C43A-E926-45CD-9C32-DCC43ABA21C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/>
            </a:rPr>
            <a:t>В непосредственно организованной  деятельности детей</a:t>
          </a:r>
          <a:endParaRPr lang="ru-RU" sz="2400" dirty="0">
            <a:solidFill>
              <a:schemeClr val="bg1"/>
            </a:solidFill>
          </a:endParaRPr>
        </a:p>
      </dgm:t>
    </dgm:pt>
    <dgm:pt modelId="{93B7F9E7-68DB-4814-910B-900ACFAB3E2D}" type="parTrans" cxnId="{88CB7E4E-5ED2-45AA-AEAD-1ED60D8496E2}">
      <dgm:prSet/>
      <dgm:spPr/>
      <dgm:t>
        <a:bodyPr/>
        <a:lstStyle/>
        <a:p>
          <a:endParaRPr lang="ru-RU"/>
        </a:p>
      </dgm:t>
    </dgm:pt>
    <dgm:pt modelId="{99918AE7-F30A-4EC1-A741-84B67B3FFA29}" type="sibTrans" cxnId="{88CB7E4E-5ED2-45AA-AEAD-1ED60D8496E2}">
      <dgm:prSet/>
      <dgm:spPr/>
      <dgm:t>
        <a:bodyPr/>
        <a:lstStyle/>
        <a:p>
          <a:endParaRPr lang="ru-RU"/>
        </a:p>
      </dgm:t>
    </dgm:pt>
    <dgm:pt modelId="{FB9C113D-D45B-4BED-8B2E-BBDBBCA0D7F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/>
            </a:rPr>
            <a:t>В образовательной деятельности при </a:t>
          </a:r>
          <a:r>
            <a:rPr lang="ru-RU" sz="2400" dirty="0" smtClean="0">
              <a:solidFill>
                <a:schemeClr val="bg1"/>
              </a:solidFill>
              <a:effectLst/>
            </a:rPr>
            <a:t>проведении режимных моментов </a:t>
          </a:r>
          <a:endParaRPr lang="ru-RU" sz="2400" dirty="0">
            <a:solidFill>
              <a:schemeClr val="bg1"/>
            </a:solidFill>
          </a:endParaRPr>
        </a:p>
      </dgm:t>
    </dgm:pt>
    <dgm:pt modelId="{4948148B-FA63-40FD-93FF-88B2C5991C84}" type="parTrans" cxnId="{E91C5231-E02B-479A-8A52-40E19F824E9A}">
      <dgm:prSet/>
      <dgm:spPr/>
      <dgm:t>
        <a:bodyPr/>
        <a:lstStyle/>
        <a:p>
          <a:endParaRPr lang="ru-RU"/>
        </a:p>
      </dgm:t>
    </dgm:pt>
    <dgm:pt modelId="{A63B5A73-0DF3-4C47-8940-9742B77116DB}" type="sibTrans" cxnId="{E91C5231-E02B-479A-8A52-40E19F824E9A}">
      <dgm:prSet/>
      <dgm:spPr/>
      <dgm:t>
        <a:bodyPr/>
        <a:lstStyle/>
        <a:p>
          <a:endParaRPr lang="ru-RU"/>
        </a:p>
      </dgm:t>
    </dgm:pt>
    <dgm:pt modelId="{631026EE-E9B5-4577-81FE-A7B0EED88D3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/>
            </a:rPr>
            <a:t>В самостоятельной деятельности</a:t>
          </a:r>
          <a:endParaRPr lang="ru-RU" sz="2400" dirty="0">
            <a:solidFill>
              <a:schemeClr val="bg1"/>
            </a:solidFill>
          </a:endParaRPr>
        </a:p>
      </dgm:t>
    </dgm:pt>
    <dgm:pt modelId="{6B1B83A6-17F3-4FEE-9F9F-B7C6C175E606}" type="parTrans" cxnId="{EC46E56C-F5D5-4AD0-AEA3-F733E6BEBC85}">
      <dgm:prSet/>
      <dgm:spPr/>
      <dgm:t>
        <a:bodyPr/>
        <a:lstStyle/>
        <a:p>
          <a:endParaRPr lang="ru-RU"/>
        </a:p>
      </dgm:t>
    </dgm:pt>
    <dgm:pt modelId="{942AD5D0-CFB8-407D-8C01-AFF19BED7608}" type="sibTrans" cxnId="{EC46E56C-F5D5-4AD0-AEA3-F733E6BEBC85}">
      <dgm:prSet/>
      <dgm:spPr/>
      <dgm:t>
        <a:bodyPr/>
        <a:lstStyle/>
        <a:p>
          <a:endParaRPr lang="ru-RU"/>
        </a:p>
      </dgm:t>
    </dgm:pt>
    <dgm:pt modelId="{8F3BF0C8-8D8C-4EF0-BEC1-8B8F40056788}" type="pres">
      <dgm:prSet presAssocID="{E712DB84-13A4-4285-8108-B283231DBA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9478E-AC9F-4A04-853F-A917954EEE26}" type="pres">
      <dgm:prSet presAssocID="{67C1C43A-E926-45CD-9C32-DCC43ABA21C3}" presName="composite" presStyleCnt="0"/>
      <dgm:spPr/>
    </dgm:pt>
    <dgm:pt modelId="{C298AD73-EC31-4F67-9B42-A9EBA9A8C517}" type="pres">
      <dgm:prSet presAssocID="{67C1C43A-E926-45CD-9C32-DCC43ABA21C3}" presName="imgShp" presStyleLbl="fgImgPlace1" presStyleIdx="0" presStyleCnt="3" custScaleX="168810" custScaleY="120974" custLinFactNeighborX="-31206" custLinFactNeighborY="49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BE08FF-D371-42AF-9D2C-FE44B0D7FD7F}" type="pres">
      <dgm:prSet presAssocID="{67C1C43A-E926-45CD-9C32-DCC43ABA21C3}" presName="txShp" presStyleLbl="node1" presStyleIdx="0" presStyleCnt="3" custScaleX="80850" custScaleY="91853" custLinFactNeighborX="7438" custLinFactNeighborY="-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DB5E-5351-4E91-8A89-3652CA4C70B2}" type="pres">
      <dgm:prSet presAssocID="{99918AE7-F30A-4EC1-A741-84B67B3FFA29}" presName="spacing" presStyleCnt="0"/>
      <dgm:spPr/>
    </dgm:pt>
    <dgm:pt modelId="{7CECDF50-A060-4945-A954-2D4BFC290552}" type="pres">
      <dgm:prSet presAssocID="{FB9C113D-D45B-4BED-8B2E-BBDBBCA0D7F0}" presName="composite" presStyleCnt="0"/>
      <dgm:spPr/>
    </dgm:pt>
    <dgm:pt modelId="{33EE116D-3175-4263-A77E-E82FF4844B6A}" type="pres">
      <dgm:prSet presAssocID="{FB9C113D-D45B-4BED-8B2E-BBDBBCA0D7F0}" presName="imgShp" presStyleLbl="fgImgPlace1" presStyleIdx="1" presStyleCnt="3" custScaleX="175425" custScaleY="116459" custLinFactNeighborX="-28299" custLinFactNeighborY="-27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68FCD3-4433-406A-BE71-FD725DA04C21}" type="pres">
      <dgm:prSet presAssocID="{FB9C113D-D45B-4BED-8B2E-BBDBBCA0D7F0}" presName="txShp" presStyleLbl="node1" presStyleIdx="1" presStyleCnt="3" custScaleX="80492" custScaleY="90735" custLinFactNeighborX="8501" custLinFactNeighborY="-1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42B58-ED3D-4ED1-8A62-340CB2429FF5}" type="pres">
      <dgm:prSet presAssocID="{A63B5A73-0DF3-4C47-8940-9742B77116DB}" presName="spacing" presStyleCnt="0"/>
      <dgm:spPr/>
    </dgm:pt>
    <dgm:pt modelId="{7892EC29-638E-4A15-8778-EF98021E49A8}" type="pres">
      <dgm:prSet presAssocID="{631026EE-E9B5-4577-81FE-A7B0EED88D3D}" presName="composite" presStyleCnt="0"/>
      <dgm:spPr/>
    </dgm:pt>
    <dgm:pt modelId="{2720769B-A20F-40FD-A2AF-2172DDB672B2}" type="pres">
      <dgm:prSet presAssocID="{631026EE-E9B5-4577-81FE-A7B0EED88D3D}" presName="imgShp" presStyleLbl="fgImgPlace1" presStyleIdx="2" presStyleCnt="3" custScaleX="168997" custScaleY="112241" custLinFactNeighborX="-21601" custLinFactNeighborY="-67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3D4114-56EF-4B8C-B05B-85A5A9256005}" type="pres">
      <dgm:prSet presAssocID="{631026EE-E9B5-4577-81FE-A7B0EED88D3D}" presName="txShp" presStyleLbl="node1" presStyleIdx="2" presStyleCnt="3" custScaleX="81372" custScaleY="92471" custLinFactNeighborX="9897" custLinFactNeighborY="6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6E56C-F5D5-4AD0-AEA3-F733E6BEBC85}" srcId="{E712DB84-13A4-4285-8108-B283231DBA51}" destId="{631026EE-E9B5-4577-81FE-A7B0EED88D3D}" srcOrd="2" destOrd="0" parTransId="{6B1B83A6-17F3-4FEE-9F9F-B7C6C175E606}" sibTransId="{942AD5D0-CFB8-407D-8C01-AFF19BED7608}"/>
    <dgm:cxn modelId="{728DF391-AB24-454B-BAF5-216359E48BAA}" type="presOf" srcId="{FB9C113D-D45B-4BED-8B2E-BBDBBCA0D7F0}" destId="{2868FCD3-4433-406A-BE71-FD725DA04C21}" srcOrd="0" destOrd="0" presId="urn:microsoft.com/office/officeart/2005/8/layout/vList3"/>
    <dgm:cxn modelId="{A79E278C-92F1-468A-9398-B0EB7B995F2C}" type="presOf" srcId="{67C1C43A-E926-45CD-9C32-DCC43ABA21C3}" destId="{11BE08FF-D371-42AF-9D2C-FE44B0D7FD7F}" srcOrd="0" destOrd="0" presId="urn:microsoft.com/office/officeart/2005/8/layout/vList3"/>
    <dgm:cxn modelId="{28538ADE-FC67-4D86-A26A-F5360172AFA9}" type="presOf" srcId="{E712DB84-13A4-4285-8108-B283231DBA51}" destId="{8F3BF0C8-8D8C-4EF0-BEC1-8B8F40056788}" srcOrd="0" destOrd="0" presId="urn:microsoft.com/office/officeart/2005/8/layout/vList3"/>
    <dgm:cxn modelId="{76104604-8603-4B57-9FBC-C19680FD6A6C}" type="presOf" srcId="{631026EE-E9B5-4577-81FE-A7B0EED88D3D}" destId="{3F3D4114-56EF-4B8C-B05B-85A5A9256005}" srcOrd="0" destOrd="0" presId="urn:microsoft.com/office/officeart/2005/8/layout/vList3"/>
    <dgm:cxn modelId="{E91C5231-E02B-479A-8A52-40E19F824E9A}" srcId="{E712DB84-13A4-4285-8108-B283231DBA51}" destId="{FB9C113D-D45B-4BED-8B2E-BBDBBCA0D7F0}" srcOrd="1" destOrd="0" parTransId="{4948148B-FA63-40FD-93FF-88B2C5991C84}" sibTransId="{A63B5A73-0DF3-4C47-8940-9742B77116DB}"/>
    <dgm:cxn modelId="{88CB7E4E-5ED2-45AA-AEAD-1ED60D8496E2}" srcId="{E712DB84-13A4-4285-8108-B283231DBA51}" destId="{67C1C43A-E926-45CD-9C32-DCC43ABA21C3}" srcOrd="0" destOrd="0" parTransId="{93B7F9E7-68DB-4814-910B-900ACFAB3E2D}" sibTransId="{99918AE7-F30A-4EC1-A741-84B67B3FFA29}"/>
    <dgm:cxn modelId="{DFE1E173-4DD9-4680-8751-0CDC35A8BB19}" type="presParOf" srcId="{8F3BF0C8-8D8C-4EF0-BEC1-8B8F40056788}" destId="{4179478E-AC9F-4A04-853F-A917954EEE26}" srcOrd="0" destOrd="0" presId="urn:microsoft.com/office/officeart/2005/8/layout/vList3"/>
    <dgm:cxn modelId="{0697A758-1DA5-46D1-98C6-E7947297FDDF}" type="presParOf" srcId="{4179478E-AC9F-4A04-853F-A917954EEE26}" destId="{C298AD73-EC31-4F67-9B42-A9EBA9A8C517}" srcOrd="0" destOrd="0" presId="urn:microsoft.com/office/officeart/2005/8/layout/vList3"/>
    <dgm:cxn modelId="{AC187FDA-F7FD-4AF8-A82B-A50875EE1600}" type="presParOf" srcId="{4179478E-AC9F-4A04-853F-A917954EEE26}" destId="{11BE08FF-D371-42AF-9D2C-FE44B0D7FD7F}" srcOrd="1" destOrd="0" presId="urn:microsoft.com/office/officeart/2005/8/layout/vList3"/>
    <dgm:cxn modelId="{7616BAAA-3D55-445C-86DD-0DFD6397353F}" type="presParOf" srcId="{8F3BF0C8-8D8C-4EF0-BEC1-8B8F40056788}" destId="{6D2EDB5E-5351-4E91-8A89-3652CA4C70B2}" srcOrd="1" destOrd="0" presId="urn:microsoft.com/office/officeart/2005/8/layout/vList3"/>
    <dgm:cxn modelId="{C3F53395-8F65-4FAF-9027-FFFA4F765CFF}" type="presParOf" srcId="{8F3BF0C8-8D8C-4EF0-BEC1-8B8F40056788}" destId="{7CECDF50-A060-4945-A954-2D4BFC290552}" srcOrd="2" destOrd="0" presId="urn:microsoft.com/office/officeart/2005/8/layout/vList3"/>
    <dgm:cxn modelId="{828E5C8F-C19C-4801-9360-D785CC16DE83}" type="presParOf" srcId="{7CECDF50-A060-4945-A954-2D4BFC290552}" destId="{33EE116D-3175-4263-A77E-E82FF4844B6A}" srcOrd="0" destOrd="0" presId="urn:microsoft.com/office/officeart/2005/8/layout/vList3"/>
    <dgm:cxn modelId="{10BBB32A-E230-44C0-A65A-79848E068D07}" type="presParOf" srcId="{7CECDF50-A060-4945-A954-2D4BFC290552}" destId="{2868FCD3-4433-406A-BE71-FD725DA04C21}" srcOrd="1" destOrd="0" presId="urn:microsoft.com/office/officeart/2005/8/layout/vList3"/>
    <dgm:cxn modelId="{AD36B577-A429-4104-BDFB-981213168D1B}" type="presParOf" srcId="{8F3BF0C8-8D8C-4EF0-BEC1-8B8F40056788}" destId="{B4242B58-ED3D-4ED1-8A62-340CB2429FF5}" srcOrd="3" destOrd="0" presId="urn:microsoft.com/office/officeart/2005/8/layout/vList3"/>
    <dgm:cxn modelId="{47C676C8-04FB-47C1-BDF1-191925A202D1}" type="presParOf" srcId="{8F3BF0C8-8D8C-4EF0-BEC1-8B8F40056788}" destId="{7892EC29-638E-4A15-8778-EF98021E49A8}" srcOrd="4" destOrd="0" presId="urn:microsoft.com/office/officeart/2005/8/layout/vList3"/>
    <dgm:cxn modelId="{FB23B97C-3516-4E8A-BE9D-7E5FF324D559}" type="presParOf" srcId="{7892EC29-638E-4A15-8778-EF98021E49A8}" destId="{2720769B-A20F-40FD-A2AF-2172DDB672B2}" srcOrd="0" destOrd="0" presId="urn:microsoft.com/office/officeart/2005/8/layout/vList3"/>
    <dgm:cxn modelId="{04455D25-7B47-4B34-9061-0F4F4B7D15ED}" type="presParOf" srcId="{7892EC29-638E-4A15-8778-EF98021E49A8}" destId="{3F3D4114-56EF-4B8C-B05B-85A5A92560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E08FF-D371-42AF-9D2C-FE44B0D7FD7F}">
      <dsp:nvSpPr>
        <dsp:cNvPr id="0" name=""/>
        <dsp:cNvSpPr/>
      </dsp:nvSpPr>
      <dsp:spPr>
        <a:xfrm rot="10800000">
          <a:off x="3363767" y="211048"/>
          <a:ext cx="4724284" cy="13452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В непосредственно организованной  деятельности детей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3363767" y="211048"/>
        <a:ext cx="4724284" cy="1345292"/>
      </dsp:txXfrm>
    </dsp:sp>
    <dsp:sp modelId="{C298AD73-EC31-4F67-9B42-A9EBA9A8C517}">
      <dsp:nvSpPr>
        <dsp:cNvPr id="0" name=""/>
        <dsp:cNvSpPr/>
      </dsp:nvSpPr>
      <dsp:spPr>
        <a:xfrm>
          <a:off x="676396" y="75256"/>
          <a:ext cx="2472416" cy="17718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FCD3-4433-406A-BE71-FD725DA04C21}">
      <dsp:nvSpPr>
        <dsp:cNvPr id="0" name=""/>
        <dsp:cNvSpPr/>
      </dsp:nvSpPr>
      <dsp:spPr>
        <a:xfrm rot="10800000">
          <a:off x="3465792" y="2370933"/>
          <a:ext cx="4703365" cy="1328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В образовательной деятельности при </a:t>
          </a:r>
          <a:r>
            <a:rPr lang="ru-RU" sz="2400" kern="1200" dirty="0" smtClean="0">
              <a:solidFill>
                <a:schemeClr val="bg1"/>
              </a:solidFill>
              <a:effectLst/>
            </a:rPr>
            <a:t>проведении режимных моментов 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3465792" y="2370933"/>
        <a:ext cx="4703365" cy="1328918"/>
      </dsp:txXfrm>
    </dsp:sp>
    <dsp:sp modelId="{33EE116D-3175-4263-A77E-E82FF4844B6A}">
      <dsp:nvSpPr>
        <dsp:cNvPr id="0" name=""/>
        <dsp:cNvSpPr/>
      </dsp:nvSpPr>
      <dsp:spPr>
        <a:xfrm>
          <a:off x="699981" y="2170545"/>
          <a:ext cx="2569300" cy="17056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D4114-56EF-4B8C-B05B-85A5A9256005}">
      <dsp:nvSpPr>
        <dsp:cNvPr id="0" name=""/>
        <dsp:cNvSpPr/>
      </dsp:nvSpPr>
      <dsp:spPr>
        <a:xfrm rot="10800000">
          <a:off x="3485262" y="4592560"/>
          <a:ext cx="4754786" cy="13543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В самостоятельной деятельности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3485262" y="4592560"/>
        <a:ext cx="4754786" cy="1354344"/>
      </dsp:txXfrm>
    </dsp:sp>
    <dsp:sp modelId="{2720769B-A20F-40FD-A2AF-2172DDB672B2}">
      <dsp:nvSpPr>
        <dsp:cNvPr id="0" name=""/>
        <dsp:cNvSpPr/>
      </dsp:nvSpPr>
      <dsp:spPr>
        <a:xfrm>
          <a:off x="808762" y="4255493"/>
          <a:ext cx="2475155" cy="16438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24" y="160219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Система   работы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 развитию  мелкой  моторики  у  детей  младшего  дошкольного  возраста посредством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пальчиковых игр.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14810" y="3461929"/>
            <a:ext cx="47149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№332 «Березка»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Воспитатель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I квалификационной категории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Немкина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Ю.Э.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43240" y="6150114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Нижний Новгород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</a:rPr>
              <a:t>2013 год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214290"/>
            <a:ext cx="392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Дидактические игры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4714860"/>
            <a:ext cx="2857520" cy="2143140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4768415"/>
            <a:ext cx="2786114" cy="2089585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2143116"/>
            <a:ext cx="2928958" cy="2196719"/>
          </a:xfrm>
          <a:prstGeom prst="rect">
            <a:avLst/>
          </a:prstGeom>
          <a:noFill/>
        </p:spPr>
      </p:pic>
      <p:pic>
        <p:nvPicPr>
          <p:cNvPr id="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00760" y="2000240"/>
            <a:ext cx="2952771" cy="2214578"/>
          </a:xfrm>
          <a:prstGeom prst="rect">
            <a:avLst/>
          </a:prstGeom>
          <a:noFill/>
        </p:spPr>
      </p:pic>
      <p:pic>
        <p:nvPicPr>
          <p:cNvPr id="10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143240" y="4000504"/>
            <a:ext cx="2786082" cy="208956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3108" y="928670"/>
            <a:ext cx="47149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шнуровка по 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Монтессори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игры с мелкими предметами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паззлы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, мозаика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975893"/>
            <a:ext cx="8358246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Консультации для родителей, отражающие актуальные вопросы развития мелкой моторики ребенка в семье: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«Что такое мелкая моторика?»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«Крупная польза мелкой моторики»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«Играем пальчиками – развиваем речь»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рактические занятия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«Волшебные пальчики»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«Развивающий массаж»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«Солёное тесто»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екомендации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«Пока мама на кухне»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«Первые шаги в освоении письма»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Наглядный материал  в родительском уголке по темам: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«Пальчиковые игры»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Самомассаж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зготовление игр и игрушек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</a:rPr>
              <a:t>участие в конкурсах (поделки из овощей и фруктов, из природного материала, новогодняя игрушка и др.)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290"/>
            <a:ext cx="6594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</a:rPr>
              <a:t>Взаимодействие с родителями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4393389"/>
            <a:ext cx="3286148" cy="2464611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6414" y="4393390"/>
            <a:ext cx="3286146" cy="2464610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571480"/>
            <a:ext cx="3524274" cy="2643205"/>
          </a:xfrm>
          <a:prstGeom prst="rect">
            <a:avLst/>
          </a:prstGeom>
          <a:noFill/>
        </p:spPr>
      </p:pic>
      <p:pic>
        <p:nvPicPr>
          <p:cNvPr id="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57818" y="571479"/>
            <a:ext cx="3357585" cy="2588139"/>
          </a:xfrm>
          <a:prstGeom prst="rect">
            <a:avLst/>
          </a:prstGeom>
          <a:noFill/>
        </p:spPr>
      </p:pic>
      <p:pic>
        <p:nvPicPr>
          <p:cNvPr id="10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57488" y="2714620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Мониторинг по методике Н.И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Озерецкого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00166" y="17859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357298"/>
            <a:ext cx="84296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А пока обучение в школе еще далеко для наших воспитанников, мы рекомендуем родителям включать в домашние дела задания по развитию мелкой моторики рук такие, как: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перемотка ниток;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завязывание и развязывание лент, шнурков, узелков на веревке.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складывание разрезных картинок;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застегивание и расстегивание пуговиц, кнопок, крючков;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завинчивание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развинчивание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крышек, банок, пузырьков;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разбор круп (горох, гречка, рис) и так далее.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Кроме того, рекомендуем покупать одежду и обувь без липучек – завязывание шнурков на ботинках и застегивание множества пуговиц также будут в ненавязчивой форме развивать мелкую моторику рук.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6"/>
            <a:ext cx="5685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Перспективы на будущее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3108" y="60260"/>
            <a:ext cx="67865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«Истоки способностей и дарований детей – в кончиках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движении детской руки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душе, тем ребенок умнее»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(В. А. Сухомлинский)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7158" y="2357430"/>
            <a:ext cx="850112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Исследования А. А. Сеченова, В. П. Павлова, А. А. Ухтомского, В. П. Бехтерева и других показали исключительную роль двигательно-кинестетического анализатора в развитии речи и мышления и доказали, что первой доминирующей врожденной формой деятельности является двигательная.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 раннем и младшем дошкольном возрасте интенсивно развиваются структуры и функции головного мозга ребенка, что расширяет его возможности в познании окружающего мира.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Всестороннее представление об окружающем предметном мире у человека не может сложиться без тактильно – двигательного восприятия, так как оно лежит в основе чувственного познания. 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Именно с помощью тактильно – двигательного восприятия складываются первые впечатления о форме, величине предметов, их расположении в пространстве.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Уровень развития мелкой моторики – один из показателей интеллектуальной готовности к школе и именно в этой области дошкольники испытывают серьезные трудности.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Мониторинг по методике Н.И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Озерецкого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00166" y="17859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02860"/>
            <a:ext cx="792961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Ц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ель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Развитие мелкой моторики и координации движений рук у детей младшего дошкольного возраста через различные виды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  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адачи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Улучшить координацию и точность движений руки и глаза, гибкость рук, ритмичность.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Улучшить мелкую моторику пальцев, кистей рук.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Содействовать нормализации речевой функции.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Развивать воображение, логическое мышление, произвольное внимание, зрительное и слуховое восприятие, творческую активность.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0957"/>
                </a:solidFill>
                <a:effectLst/>
                <a:latin typeface="Arial" pitchFamily="34" charset="0"/>
                <a:ea typeface="Times New Roman" pitchFamily="18" charset="0"/>
              </a:rPr>
              <a:t>Создавать эмоционально-комфортную обстановку в общении со сверстниками и взрослыми.	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0957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528489"/>
            <a:ext cx="85725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ринципы используемые в работе: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Систематичности проведения игр и упражнений, не ожидая немедленных результатов, так как автоматизация навыка развивается многократным его повторением.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Последовательности  (от простого к сложному: сначала выполнение движений на правой руке, затем на левой; при успешном выполнении на правой и левой руках одновременно). Не допускаю  пропусков и “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перепрыгиваний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” через какие-то виды упражнений, так как это может вызвать негативизм ребенка, который на данный момент физиологически не в состоянии справиться с заданием.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- Все игры и упражнения  провожу  по желанию ребенка  на положительном эмоциональном фоне, так как для любого человека, независимо от его возраста, значим результат. Поэтому любое достижение малыша должно быть  оцененным.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42844" y="1071546"/>
          <a:ext cx="878687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Использование игр и упражнений для развития мелкой моторики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28926" y="4536242"/>
            <a:ext cx="3095678" cy="23217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428604"/>
            <a:ext cx="8286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Методы и приемы работы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Пальчиковый игровой тренинг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3286124"/>
            <a:ext cx="3143272" cy="2357454"/>
          </a:xfrm>
          <a:prstGeom prst="rect">
            <a:avLst/>
          </a:prstGeom>
          <a:noFill/>
        </p:spPr>
      </p:pic>
      <p:pic>
        <p:nvPicPr>
          <p:cNvPr id="14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5008" y="3214686"/>
            <a:ext cx="3048022" cy="2286016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00166" y="1662815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самомассаж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кистей рук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пальчиковая гимнастика, физкультминутки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пальчиковые игры со стихами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пальчиковый театр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2571744"/>
            <a:ext cx="2571768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285728"/>
            <a:ext cx="6054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Использование элементов ТРИЗ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0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29323" y="2571744"/>
            <a:ext cx="2571768" cy="1928826"/>
          </a:xfrm>
          <a:prstGeom prst="rect">
            <a:avLst/>
          </a:prstGeom>
          <a:noFill/>
        </p:spPr>
      </p:pic>
      <p:pic>
        <p:nvPicPr>
          <p:cNvPr id="12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43240" y="3857628"/>
            <a:ext cx="2500330" cy="1875248"/>
          </a:xfrm>
          <a:prstGeom prst="rect">
            <a:avLst/>
          </a:prstGeom>
          <a:noFill/>
        </p:spPr>
      </p:pic>
      <p:pic>
        <p:nvPicPr>
          <p:cNvPr id="1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8511" y="4876599"/>
            <a:ext cx="2671854" cy="1981400"/>
          </a:xfrm>
          <a:prstGeom prst="rect">
            <a:avLst/>
          </a:prstGeom>
          <a:noFill/>
        </p:spPr>
      </p:pic>
      <p:pic>
        <p:nvPicPr>
          <p:cNvPr id="19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857884" y="4952453"/>
            <a:ext cx="2643206" cy="190554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1071546"/>
            <a:ext cx="85725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лепка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из пластилина и соленого теста с использованием природного материала (семена, крупы, ракушки и т. д.)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нетрадиционные техники рисования: кистью, пальцем, зубной щеткой,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различные виды аппликаций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йцукенг\Pictures\iCANPA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78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Развитие графической моторики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000240"/>
            <a:ext cx="3167085" cy="2375314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00364" y="4572008"/>
            <a:ext cx="3047989" cy="2285992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Немкина\ФОТО. МОТОРИКА\P1070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43570" y="2000240"/>
            <a:ext cx="3262335" cy="2446752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5786" y="1193527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рисование по трафаретам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штриховка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лабиринты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667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2013-03-24T09:22:51Z</dcterms:modified>
</cp:coreProperties>
</file>